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12"/>
  </p:notesMasterIdLst>
  <p:sldIdLst>
    <p:sldId id="259" r:id="rId2"/>
    <p:sldId id="264" r:id="rId3"/>
    <p:sldId id="256" r:id="rId4"/>
    <p:sldId id="265" r:id="rId5"/>
    <p:sldId id="266" r:id="rId6"/>
    <p:sldId id="267" r:id="rId7"/>
    <p:sldId id="268" r:id="rId8"/>
    <p:sldId id="269" r:id="rId9"/>
    <p:sldId id="270" r:id="rId10"/>
    <p:sldId id="262" r:id="rId11"/>
  </p:sldIdLst>
  <p:sldSz cx="12192000" cy="6858000"/>
  <p:notesSz cx="6858000" cy="9144000"/>
  <p:custDataLst>
    <p:tags r:id="rId1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rn, Vera" initials="BV" lastIdx="1" clrIdx="0">
    <p:extLst>
      <p:ext uri="{19B8F6BF-5375-455C-9EA6-DF929625EA0E}">
        <p15:presenceInfo xmlns:p15="http://schemas.microsoft.com/office/powerpoint/2012/main" userId="S::P10002306@LRA-LB.DE::6cba80da-45d4-41c6-b73b-6f8a9e562318" providerId="AD"/>
      </p:ext>
    </p:extLst>
  </p:cmAuthor>
  <p:cmAuthor id="2" name="Nees, Michelle" initials="NM" lastIdx="5" clrIdx="1">
    <p:extLst>
      <p:ext uri="{19B8F6BF-5375-455C-9EA6-DF929625EA0E}">
        <p15:presenceInfo xmlns:p15="http://schemas.microsoft.com/office/powerpoint/2012/main" userId="S::P10001698@LRA-LB.DE::7b24dbc9-a622-451d-8766-120d307f31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C7E"/>
    <a:srgbClr val="FF00FF"/>
    <a:srgbClr val="F2F2F2"/>
    <a:srgbClr val="8CADE3"/>
    <a:srgbClr val="6E8AB2"/>
    <a:srgbClr val="FFB60F"/>
    <a:srgbClr val="F99634"/>
    <a:srgbClr val="C6593D"/>
    <a:srgbClr val="9C213E"/>
    <a:srgbClr val="AD4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6357" autoAdjust="0"/>
  </p:normalViewPr>
  <p:slideViewPr>
    <p:cSldViewPr snapToGrid="0" snapToObjects="1">
      <p:cViewPr varScale="1">
        <p:scale>
          <a:sx n="160" d="100"/>
          <a:sy n="160" d="100"/>
        </p:scale>
        <p:origin x="114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0407B-A741-4FAF-A869-C702FF01FD84}" type="datetimeFigureOut">
              <a:rPr lang="de-DE" smtClean="0"/>
              <a:t>11.09.2023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CABC5-C864-48C7-841D-855BA1C39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62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2.bin"/><Relationship Id="rId7" Type="http://schemas.microsoft.com/office/2007/relationships/hdphoto" Target="../media/hdphoto1.wdp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3.bin"/><Relationship Id="rId7" Type="http://schemas.microsoft.com/office/2007/relationships/hdphoto" Target="../media/hdphoto1.wdp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microsoft.com/office/2007/relationships/hdphoto" Target="../media/hdphoto1.wdp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oleObject" Target="../embeddings/oleObject6.bin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.emf"/><Relationship Id="rId9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84FB0E3F-FDB2-4593-8972-1605CAA826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406773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3F08308A-CE9B-4E0F-8D1C-06BE58F411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30" t="16873" r="6292" b="2201"/>
          <a:stretch/>
        </p:blipFill>
        <p:spPr>
          <a:xfrm>
            <a:off x="0" y="1052513"/>
            <a:ext cx="12192000" cy="58054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B6B6250-26EF-4660-86D7-AABC29B23E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42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6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9245"/>
          <a:stretch/>
        </p:blipFill>
        <p:spPr>
          <a:xfrm>
            <a:off x="7522236" y="578575"/>
            <a:ext cx="6727709" cy="6701076"/>
          </a:xfrm>
          <a:prstGeom prst="rect">
            <a:avLst/>
          </a:prstGeom>
        </p:spPr>
      </p:pic>
      <p:sp>
        <p:nvSpPr>
          <p:cNvPr id="13" name="Round Diagonal Corner of Rectangle 11">
            <a:extLst>
              <a:ext uri="{FF2B5EF4-FFF2-40B4-BE49-F238E27FC236}">
                <a16:creationId xmlns:a16="http://schemas.microsoft.com/office/drawing/2014/main" id="{DA17DDB6-C3F5-4D11-A273-96755AA388E3}"/>
              </a:ext>
            </a:extLst>
          </p:cNvPr>
          <p:cNvSpPr/>
          <p:nvPr userDrawn="1"/>
        </p:nvSpPr>
        <p:spPr>
          <a:xfrm flipH="1">
            <a:off x="479424" y="3995425"/>
            <a:ext cx="7284348" cy="2386325"/>
          </a:xfrm>
          <a:prstGeom prst="round2DiagRect">
            <a:avLst>
              <a:gd name="adj1" fmla="val 25652"/>
              <a:gd name="adj2" fmla="val 0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DE" sz="3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F2475-82F3-47F9-9356-6701187DCF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58825" y="5663426"/>
            <a:ext cx="6763411" cy="465912"/>
          </a:xfrm>
        </p:spPr>
        <p:txBody>
          <a:bodyPr anchor="ctr"/>
          <a:lstStyle>
            <a:lvl1pPr marL="0" indent="0" algn="l"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Name, Datum, </a:t>
            </a:r>
            <a:r>
              <a:rPr lang="en-US" dirty="0" err="1"/>
              <a:t>Verfasser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B5A69BD-117E-49F7-9594-1CB3AD08E0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825" y="4277337"/>
            <a:ext cx="6763411" cy="1354217"/>
          </a:xfrm>
        </p:spPr>
        <p:txBody>
          <a:bodyPr vert="horz" anchor="t">
            <a:no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/ </a:t>
            </a:r>
            <a:br>
              <a:rPr lang="en-US" dirty="0"/>
            </a:br>
            <a:r>
              <a:rPr lang="en-US" dirty="0" err="1"/>
              <a:t>44pt</a:t>
            </a:r>
            <a:r>
              <a:rPr lang="en-US" dirty="0"/>
              <a:t> </a:t>
            </a:r>
            <a:r>
              <a:rPr lang="en-US" dirty="0" err="1"/>
              <a:t>Zweizeilig</a:t>
            </a:r>
            <a:endParaRPr lang="de-DE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BBB9152-CA6A-4190-AB3B-6E387C3823D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476" y="127050"/>
            <a:ext cx="2046468" cy="83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8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84FB0E3F-FDB2-4593-8972-1605CAA826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867104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84FB0E3F-FDB2-4593-8972-1605CAA826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4BE2DD2-44C8-4747-9A25-087D436ABA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30" t="16873" r="6292" b="21523"/>
          <a:stretch/>
        </p:blipFill>
        <p:spPr>
          <a:xfrm>
            <a:off x="0" y="1052513"/>
            <a:ext cx="12192000" cy="44193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C47BEB-260F-42A1-8EEF-BF73FA588A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42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6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9245"/>
          <a:stretch/>
        </p:blipFill>
        <p:spPr>
          <a:xfrm>
            <a:off x="7449663" y="307561"/>
            <a:ext cx="5932761" cy="5909275"/>
          </a:xfrm>
          <a:prstGeom prst="rect">
            <a:avLst/>
          </a:prstGeom>
        </p:spPr>
      </p:pic>
      <p:sp>
        <p:nvSpPr>
          <p:cNvPr id="13" name="Round Diagonal Corner of Rectangle 11">
            <a:extLst>
              <a:ext uri="{FF2B5EF4-FFF2-40B4-BE49-F238E27FC236}">
                <a16:creationId xmlns:a16="http://schemas.microsoft.com/office/drawing/2014/main" id="{DA17DDB6-C3F5-4D11-A273-96755AA388E3}"/>
              </a:ext>
            </a:extLst>
          </p:cNvPr>
          <p:cNvSpPr/>
          <p:nvPr userDrawn="1"/>
        </p:nvSpPr>
        <p:spPr>
          <a:xfrm flipH="1">
            <a:off x="479424" y="3995425"/>
            <a:ext cx="7284348" cy="2386325"/>
          </a:xfrm>
          <a:prstGeom prst="round2DiagRect">
            <a:avLst>
              <a:gd name="adj1" fmla="val 25652"/>
              <a:gd name="adj2" fmla="val 0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DE" sz="3200" dirty="0">
              <a:solidFill>
                <a:schemeClr val="bg1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B5A69BD-117E-49F7-9594-1CB3AD08E0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825" y="4511479"/>
            <a:ext cx="6763411" cy="1354217"/>
          </a:xfrm>
        </p:spPr>
        <p:txBody>
          <a:bodyPr vert="horz" anchor="ctr">
            <a:no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/ </a:t>
            </a:r>
            <a:br>
              <a:rPr lang="en-US" dirty="0"/>
            </a:br>
            <a:r>
              <a:rPr lang="en-US" dirty="0" err="1"/>
              <a:t>44pt</a:t>
            </a:r>
            <a:r>
              <a:rPr lang="en-US" dirty="0"/>
              <a:t> </a:t>
            </a:r>
            <a:r>
              <a:rPr lang="en-US" dirty="0" err="1"/>
              <a:t>Zweizeilig</a:t>
            </a:r>
            <a:endParaRPr lang="de-DE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BBB9152-CA6A-4190-AB3B-6E387C3823D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476" y="127050"/>
            <a:ext cx="2046468" cy="83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53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84FB0E3F-FDB2-4593-8972-1605CAA826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234041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84FB0E3F-FDB2-4593-8972-1605CAA826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04DFDB5A-0E9C-4D45-A46C-BD96645D8B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30" t="1841" r="35281" b="2202"/>
          <a:stretch/>
        </p:blipFill>
        <p:spPr>
          <a:xfrm>
            <a:off x="0" y="-25937"/>
            <a:ext cx="6096000" cy="68839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DB88836-3655-47F0-8521-609B3A7241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42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6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9245"/>
          <a:stretch/>
        </p:blipFill>
        <p:spPr>
          <a:xfrm>
            <a:off x="820341" y="511129"/>
            <a:ext cx="6727709" cy="6701076"/>
          </a:xfrm>
          <a:prstGeom prst="rect">
            <a:avLst/>
          </a:prstGeom>
        </p:spPr>
      </p:pic>
      <p:sp>
        <p:nvSpPr>
          <p:cNvPr id="16" name="Round Diagonal Corner of Rectangle 11">
            <a:extLst>
              <a:ext uri="{FF2B5EF4-FFF2-40B4-BE49-F238E27FC236}">
                <a16:creationId xmlns:a16="http://schemas.microsoft.com/office/drawing/2014/main" id="{ED90976A-35A0-431B-B23F-2EFE6E6251B8}"/>
              </a:ext>
            </a:extLst>
          </p:cNvPr>
          <p:cNvSpPr/>
          <p:nvPr userDrawn="1"/>
        </p:nvSpPr>
        <p:spPr>
          <a:xfrm flipH="1">
            <a:off x="3827009" y="1052513"/>
            <a:ext cx="7887173" cy="10440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>
                <a:solidFill>
                  <a:schemeClr val="bg1"/>
                </a:solidFill>
              </a:rPr>
              <a:t>Agenda</a:t>
            </a:r>
            <a:endParaRPr lang="en-DE" sz="32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A356B-9585-4458-A431-90BE43FF2B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43663" y="2410447"/>
            <a:ext cx="5268912" cy="3718891"/>
          </a:xfrm>
        </p:spPr>
        <p:txBody>
          <a:bodyPr/>
          <a:lstStyle>
            <a:lvl1pPr marL="342900" indent="-342900">
              <a:spcAft>
                <a:spcPts val="1200"/>
              </a:spcAft>
              <a:buFont typeface="+mj-lt"/>
              <a:buAutoNum type="arabicPeriod"/>
              <a:defRPr sz="1600"/>
            </a:lvl1pPr>
            <a:lvl2pPr marL="17780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8284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87CC55C3-CC6F-4585-ABFB-ECE546FD3C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3968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87CC55C3-CC6F-4585-ABFB-ECE546FD3C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22503F5-08DF-4F1A-8110-8C0F6B40FE12}"/>
              </a:ext>
            </a:extLst>
          </p:cNvPr>
          <p:cNvSpPr/>
          <p:nvPr userDrawn="1"/>
        </p:nvSpPr>
        <p:spPr>
          <a:xfrm>
            <a:off x="0" y="1052514"/>
            <a:ext cx="12192000" cy="5329236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400" dirty="0" err="1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889C22F-39C8-4271-A3B0-0CA9EE628C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46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6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0646"/>
          <a:stretch/>
        </p:blipFill>
        <p:spPr>
          <a:xfrm>
            <a:off x="3838615" y="1484313"/>
            <a:ext cx="4514771" cy="4657008"/>
          </a:xfrm>
          <a:prstGeom prst="rect">
            <a:avLst/>
          </a:prstGeom>
          <a:solidFill>
            <a:schemeClr val="bg1">
              <a:lumMod val="95000"/>
              <a:alpha val="55000"/>
            </a:schemeClr>
          </a:solidFill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0415B15-10F0-469C-A70C-43BF8F9530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7CA2EB9-36B4-4C3A-A398-575E99C425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 err="1"/>
              <a:t>Titel</a:t>
            </a:r>
            <a:r>
              <a:rPr lang="en-US" dirty="0"/>
              <a:t> / </a:t>
            </a:r>
            <a:br>
              <a:rPr lang="en-US" dirty="0"/>
            </a:br>
            <a:r>
              <a:rPr lang="en-US" dirty="0" err="1"/>
              <a:t>24pt</a:t>
            </a:r>
            <a:r>
              <a:rPr lang="en-US" dirty="0"/>
              <a:t> </a:t>
            </a:r>
            <a:r>
              <a:rPr lang="en-US" dirty="0" err="1"/>
              <a:t>Zweizeilig</a:t>
            </a:r>
            <a:endParaRPr lang="de-DE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A7E4C935-E85C-40D7-A7EA-BCA3E1EB0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6141322"/>
            <a:ext cx="11233150" cy="240428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000"/>
            </a:lvl1pPr>
            <a:lvl2pPr marL="177800" indent="0">
              <a:buNone/>
              <a:defRPr/>
            </a:lvl2pPr>
            <a:lvl3pPr marL="0" indent="0">
              <a:buFont typeface="Arial" panose="020B0604020202020204" pitchFamily="34" charset="0"/>
              <a:buNone/>
              <a:defRPr/>
            </a:lvl3pPr>
            <a:lvl4pPr marL="0" indent="0"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r>
              <a:rPr lang="en-GB" dirty="0"/>
              <a:t>Quelle: </a:t>
            </a:r>
          </a:p>
        </p:txBody>
      </p:sp>
    </p:spTree>
    <p:extLst>
      <p:ext uri="{BB962C8B-B14F-4D97-AF65-F5344CB8AC3E}">
        <p14:creationId xmlns:p14="http://schemas.microsoft.com/office/powerpoint/2010/main" val="68171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87CC55C3-CC6F-4585-ABFB-ECE546FD3C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623321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22503F5-08DF-4F1A-8110-8C0F6B40FE12}"/>
              </a:ext>
            </a:extLst>
          </p:cNvPr>
          <p:cNvSpPr/>
          <p:nvPr userDrawn="1"/>
        </p:nvSpPr>
        <p:spPr>
          <a:xfrm>
            <a:off x="0" y="1052514"/>
            <a:ext cx="12192000" cy="5329236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400" dirty="0" err="1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889C22F-39C8-4271-A3B0-0CA9EE628C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46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6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0646"/>
          <a:stretch/>
        </p:blipFill>
        <p:spPr>
          <a:xfrm>
            <a:off x="3838615" y="1484313"/>
            <a:ext cx="4514771" cy="4657008"/>
          </a:xfrm>
          <a:prstGeom prst="rect">
            <a:avLst/>
          </a:prstGeom>
          <a:solidFill>
            <a:schemeClr val="bg1">
              <a:lumMod val="95000"/>
              <a:alpha val="55000"/>
            </a:schemeClr>
          </a:solidFill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0415B15-10F0-469C-A70C-43BF8F9530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7CA2EB9-36B4-4C3A-A398-575E99C425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 err="1"/>
              <a:t>Titel</a:t>
            </a:r>
            <a:r>
              <a:rPr lang="en-US" dirty="0"/>
              <a:t> / </a:t>
            </a:r>
            <a:br>
              <a:rPr lang="en-US" dirty="0"/>
            </a:br>
            <a:r>
              <a:rPr lang="en-US" dirty="0" err="1"/>
              <a:t>24pt</a:t>
            </a:r>
            <a:r>
              <a:rPr lang="en-US" dirty="0"/>
              <a:t> </a:t>
            </a:r>
            <a:r>
              <a:rPr lang="en-US" dirty="0" err="1"/>
              <a:t>Zweizeilig</a:t>
            </a:r>
            <a:endParaRPr lang="de-DE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CFBAA92-8805-4174-AD51-26F8B72AAC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9425" y="1484313"/>
            <a:ext cx="11233150" cy="4645025"/>
          </a:xfrm>
        </p:spPr>
        <p:txBody>
          <a:bodyPr/>
          <a:lstStyle/>
          <a:p>
            <a:r>
              <a:rPr lang="en-GB" dirty="0" err="1"/>
              <a:t>Erste</a:t>
            </a:r>
            <a:r>
              <a:rPr lang="en-GB" dirty="0"/>
              <a:t> Ebene </a:t>
            </a:r>
          </a:p>
          <a:p>
            <a:pPr lvl="1"/>
            <a:r>
              <a:rPr lang="en-GB" dirty="0" err="1"/>
              <a:t>Zweite</a:t>
            </a:r>
            <a:r>
              <a:rPr lang="en-GB" dirty="0"/>
              <a:t> Ebene </a:t>
            </a:r>
          </a:p>
          <a:p>
            <a:pPr lvl="2"/>
            <a:r>
              <a:rPr lang="en-GB" dirty="0" err="1"/>
              <a:t>Dritte</a:t>
            </a:r>
            <a:r>
              <a:rPr lang="en-GB" dirty="0"/>
              <a:t> Ebene </a:t>
            </a:r>
          </a:p>
          <a:p>
            <a:pPr lvl="3"/>
            <a:r>
              <a:rPr lang="en-GB" dirty="0" err="1"/>
              <a:t>Vierte</a:t>
            </a:r>
            <a:r>
              <a:rPr lang="en-GB" dirty="0"/>
              <a:t> Ebene </a:t>
            </a:r>
          </a:p>
          <a:p>
            <a:pPr lvl="4"/>
            <a:r>
              <a:rPr lang="en-GB" dirty="0" err="1"/>
              <a:t>Fünfte</a:t>
            </a:r>
            <a:r>
              <a:rPr lang="en-GB" dirty="0"/>
              <a:t> Ebene</a:t>
            </a:r>
            <a:endParaRPr lang="en-DE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A7E4C935-E85C-40D7-A7EA-BCA3E1EB0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6141322"/>
            <a:ext cx="11233150" cy="240428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000"/>
            </a:lvl1pPr>
            <a:lvl2pPr marL="177800" indent="0">
              <a:buNone/>
              <a:defRPr/>
            </a:lvl2pPr>
            <a:lvl3pPr marL="0" indent="0">
              <a:buFont typeface="Arial" panose="020B0604020202020204" pitchFamily="34" charset="0"/>
              <a:buNone/>
              <a:defRPr/>
            </a:lvl3pPr>
            <a:lvl4pPr marL="0" indent="0"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r>
              <a:rPr lang="en-GB" dirty="0"/>
              <a:t>Quelle: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258B872-A9BD-47B8-A5D3-65B09653C62D}"/>
              </a:ext>
            </a:extLst>
          </p:cNvPr>
          <p:cNvGrpSpPr/>
          <p:nvPr userDrawn="1"/>
        </p:nvGrpSpPr>
        <p:grpSpPr>
          <a:xfrm>
            <a:off x="12579479" y="2976144"/>
            <a:ext cx="1883281" cy="1661363"/>
            <a:chOff x="6940679" y="3429000"/>
            <a:chExt cx="1883281" cy="1661363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AED7757-DD67-4DB4-BF48-3A71561DFB05}"/>
                </a:ext>
              </a:extLst>
            </p:cNvPr>
            <p:cNvGrpSpPr/>
            <p:nvPr/>
          </p:nvGrpSpPr>
          <p:grpSpPr>
            <a:xfrm>
              <a:off x="6940679" y="3429000"/>
              <a:ext cx="1883281" cy="1661363"/>
              <a:chOff x="12339732" y="1508408"/>
              <a:chExt cx="1883281" cy="1661363"/>
            </a:xfrm>
          </p:grpSpPr>
          <p:sp>
            <p:nvSpPr>
              <p:cNvPr id="20" name="Rectangle 18">
                <a:extLst>
                  <a:ext uri="{FF2B5EF4-FFF2-40B4-BE49-F238E27FC236}">
                    <a16:creationId xmlns:a16="http://schemas.microsoft.com/office/drawing/2014/main" id="{88B9444A-2BF5-4FF9-929C-7FB13B1BCA0B}"/>
                  </a:ext>
                </a:extLst>
              </p:cNvPr>
              <p:cNvSpPr/>
              <p:nvPr userDrawn="1"/>
            </p:nvSpPr>
            <p:spPr>
              <a:xfrm>
                <a:off x="12339732" y="1508408"/>
                <a:ext cx="1883281" cy="16613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rIns="144000" bIns="108000" rtlCol="0" anchor="ctr"/>
              <a:lstStyle/>
              <a:p>
                <a:pPr algn="l"/>
                <a:r>
                  <a:rPr lang="de-DE" sz="12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Wechseln </a:t>
                </a:r>
                <a:br>
                  <a:rPr lang="de-DE" sz="12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</a:br>
                <a:r>
                  <a:rPr lang="de-DE" sz="12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zwischen Textebenen</a:t>
                </a:r>
              </a:p>
              <a:p>
                <a:pPr algn="l"/>
                <a:endParaRPr lang="de-DE" sz="12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l"/>
                <a:endParaRPr lang="de-DE" sz="12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l"/>
                <a:br>
                  <a:rPr lang="de-DE" sz="12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</a:br>
                <a:endParaRPr lang="de-DE" sz="12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l"/>
                <a:r>
                  <a:rPr lang="de-DE" sz="1200" b="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Zu finden im Tab Start / </a:t>
                </a:r>
                <a:br>
                  <a:rPr lang="de-DE" sz="1200" b="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</a:br>
                <a:r>
                  <a:rPr lang="de-DE" sz="1200" b="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Bereich Absatz. </a:t>
                </a:r>
              </a:p>
            </p:txBody>
          </p:sp>
          <p:pic>
            <p:nvPicPr>
              <p:cNvPr id="21" name="Picture 19">
                <a:extLst>
                  <a:ext uri="{FF2B5EF4-FFF2-40B4-BE49-F238E27FC236}">
                    <a16:creationId xmlns:a16="http://schemas.microsoft.com/office/drawing/2014/main" id="{A35CFA9E-816F-4B2B-8E9C-726ED3A95B48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493"/>
              <a:stretch/>
            </p:blipFill>
            <p:spPr>
              <a:xfrm>
                <a:off x="12390529" y="2137584"/>
                <a:ext cx="764156" cy="413845"/>
              </a:xfrm>
              <a:prstGeom prst="rect">
                <a:avLst/>
              </a:prstGeom>
            </p:spPr>
          </p:pic>
        </p:grpSp>
        <p:pic>
          <p:nvPicPr>
            <p:cNvPr id="19" name="Grafik 20">
              <a:extLst>
                <a:ext uri="{FF2B5EF4-FFF2-40B4-BE49-F238E27FC236}">
                  <a16:creationId xmlns:a16="http://schemas.microsoft.com/office/drawing/2014/main" id="{71128349-E724-4325-925B-735A4FB61C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4751" t="4751"/>
            <a:stretch/>
          </p:blipFill>
          <p:spPr>
            <a:xfrm>
              <a:off x="7117476" y="4107260"/>
              <a:ext cx="504895" cy="304843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8774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78C0F872-2412-4F91-B7BB-17D40DA8A9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416807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565D9C9-A827-4899-A835-0A3174577442}"/>
              </a:ext>
            </a:extLst>
          </p:cNvPr>
          <p:cNvSpPr/>
          <p:nvPr userDrawn="1"/>
        </p:nvSpPr>
        <p:spPr>
          <a:xfrm>
            <a:off x="0" y="1052513"/>
            <a:ext cx="12192000" cy="5805487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400" dirty="0" err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D88328-9155-4E08-AB2C-012D541A72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9426" y="3443515"/>
            <a:ext cx="3236232" cy="1883228"/>
          </a:xfrm>
        </p:spPr>
        <p:txBody>
          <a:bodyPr/>
          <a:lstStyle>
            <a:lvl1pPr marL="0" indent="0">
              <a:spcAft>
                <a:spcPts val="0"/>
              </a:spcAft>
              <a:buFont typeface="+mj-lt"/>
              <a:buNone/>
              <a:defRPr sz="2000">
                <a:solidFill>
                  <a:schemeClr val="bg1"/>
                </a:solidFill>
              </a:defRPr>
            </a:lvl1pPr>
            <a:lvl2pPr marL="177800" indent="0">
              <a:buNone/>
              <a:defRPr/>
            </a:lvl2pPr>
          </a:lstStyle>
          <a:p>
            <a:pPr lvl="0"/>
            <a:r>
              <a:rPr lang="en-US" dirty="0"/>
              <a:t>Info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32D403-5B3E-4FE0-88CB-93349A7FCC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42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6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9245"/>
          <a:stretch/>
        </p:blipFill>
        <p:spPr>
          <a:xfrm>
            <a:off x="6096000" y="578575"/>
            <a:ext cx="6727709" cy="67010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14186E-482C-4090-8EB0-890868EDC47E}"/>
              </a:ext>
            </a:extLst>
          </p:cNvPr>
          <p:cNvSpPr txBox="1"/>
          <p:nvPr userDrawn="1"/>
        </p:nvSpPr>
        <p:spPr>
          <a:xfrm>
            <a:off x="479425" y="2785705"/>
            <a:ext cx="3342602" cy="492443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 err="1">
                <a:solidFill>
                  <a:schemeClr val="bg1"/>
                </a:solidFill>
                <a:effectLst/>
                <a:latin typeface="+mn-lt"/>
              </a:rPr>
              <a:t>Kontakt</a:t>
            </a:r>
            <a:endParaRPr lang="en-US" sz="3200" b="1" dirty="0"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013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8578E8B-3CDD-48C0-B013-A35DB2EDD1F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7538088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06" imgH="306" progId="TCLayout.ActiveDocument.1">
                  <p:embed/>
                </p:oleObj>
              </mc:Choice>
              <mc:Fallback>
                <p:oleObj name="think-cell Slide" r:id="rId9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6D96F-A39E-432F-ACC5-A38F5C450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err="1"/>
              <a:t>Titel</a:t>
            </a:r>
            <a:r>
              <a:rPr lang="en-US" dirty="0"/>
              <a:t> / </a:t>
            </a:r>
            <a:br>
              <a:rPr lang="en-US" dirty="0"/>
            </a:br>
            <a:r>
              <a:rPr lang="en-US" dirty="0" err="1"/>
              <a:t>24pt</a:t>
            </a:r>
            <a:r>
              <a:rPr lang="en-US" dirty="0"/>
              <a:t> </a:t>
            </a:r>
            <a:r>
              <a:rPr lang="en-US" dirty="0" err="1"/>
              <a:t>Zweizeilig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0FE0F-3BF5-4E54-A692-550D1FE55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82375" y="6381750"/>
            <a:ext cx="330201" cy="47625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fld id="{4199BEC2-6465-410E-833D-09DA1B8D315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C3260CC8-E905-46F8-B4EF-E3B6B6A3B6E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476" y="127050"/>
            <a:ext cx="2046468" cy="83074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8ADDD-5299-4215-89BD-092D749F1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484312"/>
            <a:ext cx="11233150" cy="489743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dirty="0" err="1"/>
              <a:t>Erste</a:t>
            </a:r>
            <a:r>
              <a:rPr lang="en-GB" dirty="0"/>
              <a:t> Ebene </a:t>
            </a:r>
          </a:p>
          <a:p>
            <a:pPr lvl="1"/>
            <a:r>
              <a:rPr lang="en-GB" dirty="0" err="1"/>
              <a:t>Zweite</a:t>
            </a:r>
            <a:r>
              <a:rPr lang="en-GB" dirty="0"/>
              <a:t> Ebene </a:t>
            </a:r>
          </a:p>
          <a:p>
            <a:pPr lvl="2"/>
            <a:r>
              <a:rPr lang="en-GB" dirty="0" err="1"/>
              <a:t>Dritte</a:t>
            </a:r>
            <a:r>
              <a:rPr lang="en-GB" dirty="0"/>
              <a:t> Ebene </a:t>
            </a:r>
          </a:p>
          <a:p>
            <a:pPr lvl="3"/>
            <a:r>
              <a:rPr lang="en-GB" dirty="0" err="1"/>
              <a:t>Vierte</a:t>
            </a:r>
            <a:r>
              <a:rPr lang="en-GB" dirty="0"/>
              <a:t> Ebene </a:t>
            </a:r>
          </a:p>
          <a:p>
            <a:pPr lvl="4"/>
            <a:r>
              <a:rPr lang="en-GB" dirty="0" err="1"/>
              <a:t>Fünfte</a:t>
            </a:r>
            <a:r>
              <a:rPr lang="en-GB" dirty="0"/>
              <a:t> Ebene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8177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6" r:id="rId2"/>
    <p:sldLayoutId id="2147483677" r:id="rId3"/>
    <p:sldLayoutId id="2147483675" r:id="rId4"/>
    <p:sldLayoutId id="2147483674" r:id="rId5"/>
    <p:sldLayoutId id="214748367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Calibri Light" panose="020F03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Calibri Light" panose="020F03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02" userDrawn="1">
          <p15:clr>
            <a:srgbClr val="F26B43"/>
          </p15:clr>
        </p15:guide>
        <p15:guide id="2" orient="horz" pos="4020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orient="horz" pos="3861" userDrawn="1">
          <p15:clr>
            <a:srgbClr val="F26B43"/>
          </p15:clr>
        </p15:guide>
        <p15:guide id="5" orient="horz" pos="935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06240631-14D4-4C63-9013-D7FEE233784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097478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ubtitle 8">
            <a:extLst>
              <a:ext uri="{FF2B5EF4-FFF2-40B4-BE49-F238E27FC236}">
                <a16:creationId xmlns:a16="http://schemas.microsoft.com/office/drawing/2014/main" id="{69F80D9F-E696-4B55-B73A-43C2624EC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825" y="5663426"/>
            <a:ext cx="6763411" cy="46591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80B43A-0E6D-4F5F-A4E9-1D101553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825" y="4277337"/>
            <a:ext cx="6763411" cy="1354217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(nicht abschließend)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3833244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D842B0-BCE5-4735-BEB1-AFFC82D53A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9426" y="3443515"/>
            <a:ext cx="3236232" cy="1883228"/>
          </a:xfrm>
        </p:spPr>
        <p:txBody>
          <a:bodyPr/>
          <a:lstStyle/>
          <a:p>
            <a:r>
              <a:rPr lang="de-DE"/>
              <a:t>Landratsamt Ludwigsburg</a:t>
            </a:r>
            <a:br>
              <a:rPr lang="de-DE"/>
            </a:br>
            <a:r>
              <a:rPr lang="de-DE"/>
              <a:t>Hindenburgstraße 40</a:t>
            </a:r>
            <a:br>
              <a:rPr lang="de-DE"/>
            </a:br>
            <a:r>
              <a:rPr lang="de-DE"/>
              <a:t>71638 Ludwigsburg</a:t>
            </a:r>
          </a:p>
          <a:p>
            <a:endParaRPr lang="de-DE"/>
          </a:p>
          <a:p>
            <a:r>
              <a:rPr lang="de-DE"/>
              <a:t>Tel.: 07141 144-0</a:t>
            </a:r>
            <a:br>
              <a:rPr lang="de-DE"/>
            </a:br>
            <a:r>
              <a:rPr lang="de-DE"/>
              <a:t>Fax: 07141 144-396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18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8C92E81-3072-41F7-A366-75CD379876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24906" y="2410447"/>
            <a:ext cx="5425728" cy="371889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Soziale Betreuung in der restlichen Anschlussunterbringung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(Betreuungsquote 1:150) AU Rest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Integrationsmanagement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(Betreuungsquote 1:80) IGM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Mögliche Arbeitsbereiche Ehrenamtlicher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Kommunaler Integrationsbeauftragter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 andere kommunale Abteilungen verteilte Zuständigkeiten (in Kommunen unterschiedlich gehandhabt)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159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388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Soziale Betreuung in der restlichen Anschlussunterbringung (Betreuungsquote 1:150) AU Rest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5" y="1484313"/>
            <a:ext cx="11233150" cy="4645025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Betreuung über „Komm-Struktur“ – die Geflüchteten suchen den Sozialdienst selbständig auf </a:t>
            </a:r>
            <a:b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(Terminvereinbarung in den Sprechstunden in der Kommune) bzw. kontaktieren ihn selbst telefonisch oder per Mail, wenn sie Hilfe brauchen (keine Einzelfallhilfe) – häufig eher kurzfristige, themenspezifische Interaktionen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ggfs. individuelle terminierte Beratungen bei zeitaufwändigen und komplexen Fragestellungen (keine Hausbesuche)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Beratung und Information (Wegweiser) zu Themen wie z.B. Asylverfahren, Sozialleistungen, Sprachkurse, Umzug, Arbeit, Anerkennung von Bildungsabschlüssen, Schule, freiwillige Rückkehr, Krankheit, rechtliche Grundlagen, Rundfunkgebührenbefreiung, Kinder- und Elterngeld, Schulden etc.)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Hilfe und Beratung für besonders schutzbedürftige Personen und bei psychischen Problemen (Entwicklung von Hilfsangeboten und Vermittlung an geeignete weitergehende Hilfen)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Wegweiser bei Problemen des alltäglichen Lebens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Erläutern und ggf. Anleitung zum Ausfüllen von Anträgen (z.B. Leistungsanträge, Anträge auf Krankenversicherung, Bildung und Teilhabe, einmalige Beihilfen)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Unterstützung bei Abgabe/Verfassen geforderter Rückmeldungen (z.B. Gerichte)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E834AF0-BD6C-4F7F-A1EE-F7DB4B813A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9425" y="6141322"/>
            <a:ext cx="11233150" cy="24042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80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73FFD60-CEDF-4A69-8464-609AFB0334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Integrationsmanagement (Betreuungsquote 1:80) IGM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5" y="1484313"/>
            <a:ext cx="11233150" cy="4645025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Betreuung im Rahmen von individuellen, zeitlich geplanten Einzelgesprächen und/oder innerhalb von festgelegten Sprechstunden – Einzelfallhilfe – aufsuchende Arbeit – freiwillige Teilnahme am IGM, Befristung auf drei Jahre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Erstellung eines Integrationsförderplans (IFP) – gemeinsames Erarbeiten von individuellen, zukunftsgerichteten Zielen – regelmäßige Auswertung und Fortschreibung - dabei spielen die persönlichen Vorstellungen der Geflüchteten über ihre Zukunft eine tragende Rolle. (Hilfeplanung ist auf kontinuierliche Weiterentwicklung ausgerichtet)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Hilfe und Beratung für besonders schutzbedürftige Personen und bei psychischen Problemen (Entwicklung von Hilfsangeboten und Vermittlung an geeignete weitergehende Hilfen)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Befähigung der Geflüchteten zur Partizipation am sozialen, gesellschaftlichen und kulturellen Leben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Vermittlung von Bildungsangeboten wie Sprachkurse, Ausbildung oder Schulen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Aktivierende Unterstützung bei der Arbeitssuche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Einbindung von anderen Beratungsstellen: Weiterleitung, Vermittlung und Kooperation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Vollumfängliche Beratung und Hilfestellungen bei Problemen des alltäglichen Lebens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de-DE" sz="1800" b="1" dirty="0">
              <a:solidFill>
                <a:srgbClr val="53813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de-DE" sz="1800" b="1" dirty="0">
              <a:solidFill>
                <a:srgbClr val="53813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Ziel des Integrationsmanagements ist es, die Geflüchteten zu einem selbstbestimmten Leben zu befähigen, ohne auf fremde Hilfe angewiesen zu sein!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Scheiden Geflüchtete aus dem IGM aus, nimmt der Integrationsmanager/die Integrationsmanagerin neue Geflüchtete aus der restlichen Anschlussunterbringung auf (fließendes Nachrücken). Die Entscheidung über die Auswahl der nachrückenden Personen treffen die Integrationsmanager und Integrationsmanagerinnen anhand des Hilfebedarfs des/der Einzelnen. Langfristig ist die Aufnahme aller Geflüchteten in die Hilfeplanung vorgesehen.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E834AF0-BD6C-4F7F-A1EE-F7DB4B813A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9425" y="6141322"/>
            <a:ext cx="11233150" cy="24042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157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73FFD60-CEDF-4A69-8464-609AFB0334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Integrationsmanagement (Betreuungsquote 1:80) IGM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5" y="1484313"/>
            <a:ext cx="10009281" cy="4645025"/>
          </a:xfrm>
        </p:spPr>
        <p:txBody>
          <a:bodyPr/>
          <a:lstStyle/>
          <a:p>
            <a:pPr marL="457200">
              <a:lnSpc>
                <a:spcPct val="107000"/>
              </a:lnSpc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Ziel des Integrationsmanagements ist es, die Geflüchteten zu einem selbstbestimmten Leben zu befähigen, ohne auf fremde Hilfe angewiesen zu sein!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Scheiden Geflüchtete aus dem IGM aus, nimmt der Integrationsmanager/die Integrationsmanagerin neue Geflüchtete aus der restlichen Anschlussunterbringung auf (fließendes Nachrücken). </a:t>
            </a:r>
            <a:b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Entscheidung über die Auswahl der nachrückenden Personen treffen die Integrationsmanager und Integrationsmanagerinnen anhand des Hilfebedarfs des/der Einzelnen. Langfristig ist die Aufnahme aller Geflüchteten in die Hilfeplanung vorgesehen.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E834AF0-BD6C-4F7F-A1EE-F7DB4B813A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9425" y="6141322"/>
            <a:ext cx="11233150" cy="24042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83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73FFD60-CEDF-4A69-8464-609AFB0334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Mögliche Arbeitsbereiche Ehrenamtlicher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4" y="1406625"/>
            <a:ext cx="11431681" cy="4645025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Vernetzung und Nutzung der Möglichkeiten vor Ort (z.B. Bücherei, sportliche Aktivitäten); Integration ins Gemeinwesen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Freizeitaktivitäten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Angebot einer positiven „privaten“ Beziehung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Vermittlung/Vorleben von gesellschaftlichen Zusammenhängen durch den persönlichen Kontakt (z.B. durch Beantworten von alltäglichen Fragen oder Erklären von Zusammenhängen im Dialog)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Durchführung von Sprachkursen, Hilfe beim Erlernen der Sprache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Begleitung zu Ärzten, Behörden und Elternabenden bzw. Elterngesprächen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Vorbereitung und Durchführung von Themenabenden oder Festen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Hilfe bei Wohnungssuche, Anschreiben und Erklärung von relevanten Abläufen (Strom muss selbst gezahlt werden, Mülltrennung, Kehrwoche…)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Hilfe bei Arbeitssuche, Hilfe beim Erstellen von Lebensläufen, Anschreiben; Hilfe bei der Vorbereitung auf Vorstellungsgespräche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Anbindung an Vereine und kulturelle Angebote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Nachhilfe bzw. Anleitung der Eltern bei der Hausaufgabenhilfe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Hilfe beim Ablegen von Dokumenten (Aufbau einer Struktur - Ordner)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de-DE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Transporte von Hilfsgütern, wie Möbeln etc.</a:t>
            </a:r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767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73FFD60-CEDF-4A69-8464-609AFB0334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Kommunaler Integrationsbeauftragter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4" y="1478337"/>
            <a:ext cx="11431681" cy="4645025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richtet den Arbeitsfokus auf die </a:t>
            </a:r>
            <a:r>
              <a:rPr lang="de-DE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Schaffung von integrationsfreundlichen Strukturen</a:t>
            </a: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der Kommune für alle dort lebenden Migranten.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hält regelmäßige Kontakte zu allen Akteuren in der örtlichen Integrationsarbeit und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schafft integrationsfreundliche Strukturen, Projekte und Veranstaltungen in der Kommune.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koordiniert, bündelt und steuert örtliche Integrationsarbeit mit und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macht das Integrationsangebot transparent und für alle Migranten vor Ort leicht zugänglich.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berät hilfesuchende Migranten und versteht sich als Wegweiser.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forciert Maßnahmen zur Interkulturellen Öffnung der Kommunalverwaltung (z.B. Erhöhung des Anteils von Auszubildenden und Beschäftigten mit Migrationshintergrund sowie zur Stärkung der interkulturellen Kompetenzen).</a:t>
            </a:r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441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73FFD60-CEDF-4A69-8464-609AFB0334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Kommunaler Integrationsbeauftragter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4" y="1478337"/>
            <a:ext cx="11431681" cy="4645025"/>
          </a:xfrm>
        </p:spPr>
        <p:txBody>
          <a:bodyPr/>
          <a:lstStyle/>
          <a:p>
            <a:pPr marL="53975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de-D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Konkrete Arbeitsfelder können sein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Wegweiser zu verschiedenen Institutionen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Vernetzung und Koordination mit Migrantenorganisationen und den im Bereich Integration und der Unterstützung von Flüchtlingen tätigen Initiativen (z.B. Kooperation mit AK Asyl)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Soziale Aktionen und Projekte planen und koordinieren/Gestaltung des Gemeinwesens in der Kommune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Wohnraum suchen und vermitteln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Austauschtreffen zum Thema Bildung (</a:t>
            </a:r>
            <a:r>
              <a:rPr lang="de-DE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Kiga</a:t>
            </a: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Schulen, etc.), Gesundheit (Ärzte, Sport, Altenheime, et.), Gesellschaftliche Teilhabe in der Kommune (Vereine –Sport, Musik, ethnisch, etc. -, Ehrenamt, Familienbildung, etc.)</a:t>
            </a:r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758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73FFD60-CEDF-4A69-8464-609AFB0334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06" imgH="306" progId="TCLayout.ActiveDocument.1">
                  <p:embed/>
                </p:oleObj>
              </mc:Choice>
              <mc:Fallback>
                <p:oleObj name="think-cell Slide" r:id="rId3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73FFD60-CEDF-4A69-8464-609AFB0334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3D837B2B-A703-456C-B196-A465F32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5126"/>
            <a:ext cx="7905749" cy="687388"/>
          </a:xfrm>
        </p:spPr>
        <p:txBody>
          <a:bodyPr vert="horz"/>
          <a:lstStyle/>
          <a:p>
            <a:r>
              <a:rPr lang="de-DE" dirty="0"/>
              <a:t>Aufgabenbeschreibung Sozialer Dienst Asyl </a:t>
            </a:r>
            <a:r>
              <a:rPr lang="de-DE" sz="1200" dirty="0"/>
              <a:t>(nicht abschließend)</a:t>
            </a:r>
            <a:br>
              <a:rPr lang="de-DE" sz="1200" dirty="0"/>
            </a:br>
            <a:br>
              <a:rPr lang="de-DE" sz="1200" dirty="0"/>
            </a:br>
            <a:r>
              <a:rPr lang="de-DE" sz="1650" dirty="0"/>
              <a:t>Auf andere kommunale Abteilungen verteilte Zuständigkeiten </a:t>
            </a:r>
            <a:br>
              <a:rPr lang="de-DE" sz="1650" dirty="0"/>
            </a:br>
            <a:r>
              <a:rPr lang="de-DE" sz="1650" dirty="0"/>
              <a:t>(in Kommunen unterschiedlich gehandhabt):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8F9CB5-BDA3-4377-B10E-D342FF175E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424" y="1478337"/>
            <a:ext cx="11431681" cy="46450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Unterkunftsbezogene Themen incl. Instandhaltung und Einweisungsverfügungen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Kindergartenplätze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Schulanmeldung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Einwohnermelderechtliche Anmeldung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Gebührenbescheide (Wohnheimgebühren, Kindergartengebühren)</a:t>
            </a:r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3A78B481-ADD2-4084-9BB9-C93438C6FD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BEC2-6465-410E-833D-09DA1B8D3150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4275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andkreis Ludwigsburg / Master 2021">
  <a:themeElements>
    <a:clrScheme name="Custom 242">
      <a:dk1>
        <a:srgbClr val="171919"/>
      </a:dk1>
      <a:lt1>
        <a:sysClr val="window" lastClr="FFFFFF"/>
      </a:lt1>
      <a:dk2>
        <a:srgbClr val="465C7E"/>
      </a:dk2>
      <a:lt2>
        <a:srgbClr val="F2F2F2"/>
      </a:lt2>
      <a:accent1>
        <a:srgbClr val="8CADE3"/>
      </a:accent1>
      <a:accent2>
        <a:srgbClr val="AD4068"/>
      </a:accent2>
      <a:accent3>
        <a:srgbClr val="9C213E"/>
      </a:accent3>
      <a:accent4>
        <a:srgbClr val="C6593D"/>
      </a:accent4>
      <a:accent5>
        <a:srgbClr val="F99634"/>
      </a:accent5>
      <a:accent6>
        <a:srgbClr val="FFB60F"/>
      </a:accent6>
      <a:hlink>
        <a:srgbClr val="171919"/>
      </a:hlink>
      <a:folHlink>
        <a:srgbClr val="8CADE3"/>
      </a:folHlink>
    </a:clrScheme>
    <a:fontScheme name="Custom 152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 sz="12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 marL="174625" indent="-174625" algn="l">
          <a:spcAft>
            <a:spcPts val="600"/>
          </a:spcAft>
          <a:buClr>
            <a:schemeClr val="accent1"/>
          </a:buClr>
          <a:buFont typeface="Arial" panose="020B0604020202020204" pitchFamily="34" charset="0"/>
          <a:buChar char="●"/>
          <a:defRPr sz="120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02 PW_20210430_FH_LAL 02_Blanko Master.pptx" id="{F9DF91CA-2F4E-440A-87B9-80558E17D239}" vid="{DFCD10FA-51AD-4A07-B983-76E9CA5EE3E7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V02_PW_20210430_FH_LAL_02_Blanko_Master</Template>
  <TotalTime>0</TotalTime>
  <Words>1028</Words>
  <Application>Microsoft Office PowerPoint</Application>
  <PresentationFormat>Breitbild</PresentationFormat>
  <Paragraphs>77</Paragraphs>
  <Slides>10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Landkreis Ludwigsburg / Master 2021</vt:lpstr>
      <vt:lpstr>think-cell Slide</vt:lpstr>
      <vt:lpstr>Aufgabenbeschreibung Sozialer Dienst Asyl (nicht abschließend)</vt:lpstr>
      <vt:lpstr>PowerPoint-Präsentation</vt:lpstr>
      <vt:lpstr>Aufgabenbeschreibung Sozialer Dienst Asyl (nicht abschließend)  Soziale Betreuung in der restlichen Anschlussunterbringung (Betreuungsquote 1:150) AU Rest</vt:lpstr>
      <vt:lpstr>Aufgabenbeschreibung Sozialer Dienst Asyl (nicht abschließend)  Integrationsmanagement (Betreuungsquote 1:80) IGM</vt:lpstr>
      <vt:lpstr>Aufgabenbeschreibung Sozialer Dienst Asyl (nicht abschließend)  Integrationsmanagement (Betreuungsquote 1:80) IGM</vt:lpstr>
      <vt:lpstr>Aufgabenbeschreibung Sozialer Dienst Asyl (nicht abschließend)  Mögliche Arbeitsbereiche Ehrenamtlicher</vt:lpstr>
      <vt:lpstr>Aufgabenbeschreibung Sozialer Dienst Asyl (nicht abschließend)  Kommunaler Integrationsbeauftragter</vt:lpstr>
      <vt:lpstr>Aufgabenbeschreibung Sozialer Dienst Asyl (nicht abschließend)  Kommunaler Integrationsbeauftragter</vt:lpstr>
      <vt:lpstr>Aufgabenbeschreibung Sozialer Dienst Asyl (nicht abschließend)  Auf andere kommunale Abteilungen verteilte Zuständigkeiten  (in Kommunen unterschiedlich gehandhabt):</vt:lpstr>
      <vt:lpstr>PowerPoint-Präsentation</vt:lpstr>
    </vt:vector>
  </TitlesOfParts>
  <Company>Landratsamt Ludwigsburg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Präsentationstitel  Lorem ipsum dolor sit amet</dc:title>
  <dc:creator>Lindner, Angelika</dc:creator>
  <cp:lastModifiedBy>Lindner, Angelika</cp:lastModifiedBy>
  <cp:revision>7</cp:revision>
  <dcterms:created xsi:type="dcterms:W3CDTF">2023-09-11T07:17:04Z</dcterms:created>
  <dcterms:modified xsi:type="dcterms:W3CDTF">2023-09-11T07:43:31Z</dcterms:modified>
</cp:coreProperties>
</file>